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7"/>
  </p:notesMasterIdLst>
  <p:handoutMasterIdLst>
    <p:handoutMasterId r:id="rId28"/>
  </p:handoutMasterIdLst>
  <p:sldIdLst>
    <p:sldId id="350" r:id="rId5"/>
    <p:sldId id="352" r:id="rId6"/>
    <p:sldId id="353" r:id="rId7"/>
    <p:sldId id="365" r:id="rId8"/>
    <p:sldId id="355" r:id="rId9"/>
    <p:sldId id="366" r:id="rId10"/>
    <p:sldId id="367" r:id="rId11"/>
    <p:sldId id="357" r:id="rId12"/>
    <p:sldId id="362" r:id="rId13"/>
    <p:sldId id="364" r:id="rId14"/>
    <p:sldId id="343" r:id="rId15"/>
    <p:sldId id="368" r:id="rId16"/>
    <p:sldId id="369" r:id="rId17"/>
    <p:sldId id="370" r:id="rId18"/>
    <p:sldId id="371" r:id="rId19"/>
    <p:sldId id="372" r:id="rId20"/>
    <p:sldId id="373" r:id="rId21"/>
    <p:sldId id="375" r:id="rId22"/>
    <p:sldId id="377" r:id="rId23"/>
    <p:sldId id="378" r:id="rId24"/>
    <p:sldId id="380" r:id="rId25"/>
    <p:sldId id="3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A655"/>
    <a:srgbClr val="FFFFFF"/>
    <a:srgbClr val="449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58A693-50B3-437E-AD52-B88D40E35526}" v="3" dt="2020-10-14T20:04:43.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196" autoAdjust="0"/>
  </p:normalViewPr>
  <p:slideViewPr>
    <p:cSldViewPr snapToGrid="0">
      <p:cViewPr varScale="1">
        <p:scale>
          <a:sx n="89" d="100"/>
          <a:sy n="89" d="100"/>
        </p:scale>
        <p:origin x="936" y="7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206204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562136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487564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53590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April 6, 2024</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5" y="2308447"/>
            <a:ext cx="5491570" cy="1514019"/>
          </a:xfrm>
        </p:spPr>
        <p:txBody>
          <a:bodyPr/>
          <a:lstStyle/>
          <a:p>
            <a:r>
              <a:rPr lang="en-US" sz="3000" b="0" dirty="0">
                <a:cs typeface="Times New Roman" panose="02020603050405020304" pitchFamily="18" charset="0"/>
              </a:rPr>
              <a:t>PING-PONG GAME IMPLEMENTATION ON BASYS3 BOARD USING VERILOG HDL</a:t>
            </a:r>
            <a:endParaRPr lang="en-US" sz="3000" b="0" dirty="0"/>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462926"/>
            <a:ext cx="5491570" cy="2159255"/>
          </a:xfrm>
        </p:spPr>
        <p:txBody>
          <a:bodyPr/>
          <a:lstStyle/>
          <a:p>
            <a:r>
              <a:rPr lang="en-US" b="1" dirty="0">
                <a:latin typeface="Times New Roman" panose="02020603050405020304" pitchFamily="18" charset="0"/>
                <a:cs typeface="Times New Roman" panose="02020603050405020304" pitchFamily="18" charset="0"/>
              </a:rPr>
              <a:t>Presented by : </a:t>
            </a:r>
            <a:r>
              <a:rPr lang="en-US" dirty="0">
                <a:latin typeface="Times New Roman" panose="02020603050405020304" pitchFamily="18" charset="0"/>
                <a:cs typeface="Times New Roman" panose="02020603050405020304" pitchFamily="18" charset="0"/>
              </a:rPr>
              <a:t>	 </a:t>
            </a:r>
          </a:p>
          <a:p>
            <a:pPr lvl="1"/>
            <a:r>
              <a:rPr lang="en-US" sz="1600" dirty="0">
                <a:solidFill>
                  <a:srgbClr val="7CA655"/>
                </a:solidFill>
                <a:latin typeface="Times New Roman" panose="02020603050405020304" pitchFamily="18" charset="0"/>
                <a:cs typeface="Times New Roman" panose="02020603050405020304" pitchFamily="18" charset="0"/>
              </a:rPr>
              <a:t>U. Manideep (N180605)</a:t>
            </a:r>
          </a:p>
          <a:p>
            <a:pPr lvl="1"/>
            <a:r>
              <a:rPr lang="en-US" sz="1600" dirty="0">
                <a:solidFill>
                  <a:srgbClr val="7CA655"/>
                </a:solidFill>
                <a:latin typeface="Times New Roman" panose="02020603050405020304" pitchFamily="18" charset="0"/>
                <a:cs typeface="Times New Roman" panose="02020603050405020304" pitchFamily="18" charset="0"/>
              </a:rPr>
              <a:t>P. </a:t>
            </a:r>
            <a:r>
              <a:rPr lang="en-US" sz="1600" dirty="0" err="1">
                <a:solidFill>
                  <a:srgbClr val="7CA655"/>
                </a:solidFill>
                <a:latin typeface="Times New Roman" panose="02020603050405020304" pitchFamily="18" charset="0"/>
                <a:cs typeface="Times New Roman" panose="02020603050405020304" pitchFamily="18" charset="0"/>
              </a:rPr>
              <a:t>Jayashankar</a:t>
            </a:r>
            <a:r>
              <a:rPr lang="en-US" sz="1600" dirty="0">
                <a:solidFill>
                  <a:srgbClr val="7CA655"/>
                </a:solidFill>
                <a:latin typeface="Times New Roman" panose="02020603050405020304" pitchFamily="18" charset="0"/>
                <a:cs typeface="Times New Roman" panose="02020603050405020304" pitchFamily="18" charset="0"/>
              </a:rPr>
              <a:t> Reddy (N181004)</a:t>
            </a:r>
          </a:p>
          <a:p>
            <a:pPr lvl="1"/>
            <a:r>
              <a:rPr lang="en-US" sz="1600" dirty="0">
                <a:solidFill>
                  <a:srgbClr val="7CA655"/>
                </a:solidFill>
                <a:latin typeface="Times New Roman" panose="02020603050405020304" pitchFamily="18" charset="0"/>
                <a:cs typeface="Times New Roman" panose="02020603050405020304" pitchFamily="18" charset="0"/>
              </a:rPr>
              <a:t>B. </a:t>
            </a:r>
            <a:r>
              <a:rPr lang="en-US" sz="1600" dirty="0" err="1">
                <a:solidFill>
                  <a:srgbClr val="7CA655"/>
                </a:solidFill>
                <a:latin typeface="Times New Roman" panose="02020603050405020304" pitchFamily="18" charset="0"/>
                <a:cs typeface="Times New Roman" panose="02020603050405020304" pitchFamily="18" charset="0"/>
              </a:rPr>
              <a:t>Chakrarao</a:t>
            </a:r>
            <a:r>
              <a:rPr lang="en-US" sz="1600" dirty="0">
                <a:solidFill>
                  <a:srgbClr val="7CA655"/>
                </a:solidFill>
                <a:latin typeface="Times New Roman" panose="02020603050405020304" pitchFamily="18" charset="0"/>
                <a:cs typeface="Times New Roman" panose="02020603050405020304" pitchFamily="18" charset="0"/>
              </a:rPr>
              <a:t> (N180276)</a:t>
            </a:r>
          </a:p>
          <a:p>
            <a:r>
              <a:rPr lang="en-US" b="1" dirty="0">
                <a:latin typeface="Times New Roman" panose="02020603050405020304" pitchFamily="18" charset="0"/>
                <a:cs typeface="Times New Roman" panose="02020603050405020304" pitchFamily="18" charset="0"/>
              </a:rPr>
              <a:t>Guide By :</a:t>
            </a:r>
          </a:p>
          <a:p>
            <a:pPr>
              <a:lnSpc>
                <a:spcPct val="100000"/>
              </a:lnSpc>
            </a:pP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P Shyam Sir,</a:t>
            </a:r>
          </a:p>
          <a:p>
            <a:pPr>
              <a:lnSpc>
                <a:spcPct val="100000"/>
              </a:lnSpc>
            </a:pPr>
            <a:r>
              <a:rPr lang="en-US" sz="1600" dirty="0">
                <a:latin typeface="Times New Roman" panose="02020603050405020304" pitchFamily="18" charset="0"/>
                <a:cs typeface="Times New Roman" panose="02020603050405020304" pitchFamily="18" charset="0"/>
              </a:rPr>
              <a:t>	- HOD of ECE, RGUKT-Nuzvid.</a:t>
            </a:r>
          </a:p>
        </p:txBody>
      </p:sp>
      <p:sp>
        <p:nvSpPr>
          <p:cNvPr id="4" name="TextBox 3">
            <a:extLst>
              <a:ext uri="{FF2B5EF4-FFF2-40B4-BE49-F238E27FC236}">
                <a16:creationId xmlns:a16="http://schemas.microsoft.com/office/drawing/2014/main" id="{1A11988D-132F-B319-4690-A0010022D8F7}"/>
              </a:ext>
            </a:extLst>
          </p:cNvPr>
          <p:cNvSpPr txBox="1"/>
          <p:nvPr/>
        </p:nvSpPr>
        <p:spPr>
          <a:xfrm>
            <a:off x="2130212" y="277621"/>
            <a:ext cx="7931576"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Rajiv Gandhi University Of Knowledge Technologies - Nuzvid</a:t>
            </a:r>
          </a:p>
        </p:txBody>
      </p:sp>
      <p:sp>
        <p:nvSpPr>
          <p:cNvPr id="5" name="TextBox 4">
            <a:extLst>
              <a:ext uri="{FF2B5EF4-FFF2-40B4-BE49-F238E27FC236}">
                <a16:creationId xmlns:a16="http://schemas.microsoft.com/office/drawing/2014/main" id="{402E8C5B-AADB-CDEC-481F-14C4B688C66E}"/>
              </a:ext>
            </a:extLst>
          </p:cNvPr>
          <p:cNvSpPr txBox="1"/>
          <p:nvPr/>
        </p:nvSpPr>
        <p:spPr>
          <a:xfrm>
            <a:off x="1847961" y="878056"/>
            <a:ext cx="8496078" cy="954107"/>
          </a:xfrm>
          <a:prstGeom prst="rect">
            <a:avLst/>
          </a:prstGeom>
          <a:noFill/>
        </p:spPr>
        <p:txBody>
          <a:bodyPr wrap="square">
            <a:spAutoFit/>
          </a:bodyPr>
          <a:lstStyle/>
          <a:p>
            <a:pPr algn="ctr"/>
            <a:r>
              <a:rPr lang="en-US" dirty="0">
                <a:solidFill>
                  <a:srgbClr val="4495A2"/>
                </a:solidFill>
                <a:latin typeface="Times New Roman" panose="02020603050405020304" pitchFamily="18" charset="0"/>
                <a:cs typeface="Times New Roman" panose="02020603050405020304" pitchFamily="18" charset="0"/>
              </a:rPr>
              <a:t>DEPARTMENT OF ELECTRONICS AND COMMUNICATION ENGINEERING</a:t>
            </a:r>
          </a:p>
          <a:p>
            <a:pPr algn="ctr"/>
            <a:endParaRPr lang="en-US" sz="1600" dirty="0">
              <a:solidFill>
                <a:srgbClr val="4495A2"/>
              </a:solidFill>
              <a:latin typeface="Times New Roman" panose="02020603050405020304" pitchFamily="18" charset="0"/>
              <a:cs typeface="Times New Roman" panose="02020603050405020304" pitchFamily="18" charset="0"/>
            </a:endParaRPr>
          </a:p>
          <a:p>
            <a:pPr algn="ctr"/>
            <a:r>
              <a:rPr lang="en-US" sz="2200" u="sng" dirty="0">
                <a:solidFill>
                  <a:srgbClr val="4495A2"/>
                </a:solidFill>
                <a:latin typeface="Times New Roman" panose="02020603050405020304" pitchFamily="18" charset="0"/>
                <a:cs typeface="Times New Roman" panose="02020603050405020304" pitchFamily="18" charset="0"/>
              </a:rPr>
              <a:t>Major Project</a:t>
            </a:r>
          </a:p>
        </p:txBody>
      </p:sp>
      <p:pic>
        <p:nvPicPr>
          <p:cNvPr id="6" name="Picture 2" descr="Rgukt Iiit Cet Entrance Exam 2021">
            <a:extLst>
              <a:ext uri="{FF2B5EF4-FFF2-40B4-BE49-F238E27FC236}">
                <a16:creationId xmlns:a16="http://schemas.microsoft.com/office/drawing/2014/main" id="{3D59E371-C28A-80C0-F4D9-5A239268F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9" y="3790"/>
            <a:ext cx="1190142" cy="11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10</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r>
              <a:rPr lang="en-US" sz="3000" b="0" dirty="0"/>
              <a:t>VGA Controller Module</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3" y="2430909"/>
            <a:ext cx="6408929"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cs typeface="Times New Roman" panose="02020603050405020304" pitchFamily="18" charset="0"/>
              </a:rPr>
              <a:t>The following discussions are based on a 640-by-480 VGA screen.</a:t>
            </a:r>
          </a:p>
          <a:p>
            <a:r>
              <a:rPr lang="en-US" sz="1800" dirty="0">
                <a:cs typeface="Times New Roman" panose="02020603050405020304" pitchFamily="18" charset="0"/>
              </a:rPr>
              <a:t>The refresh rate for the display is fixed at 60 Hz, which is the typical value used in monitors. In order to achieve this refresh rate on a 640×480 pixel screen, the pixel rate calculation is done as follows:</a:t>
            </a:r>
          </a:p>
          <a:p>
            <a:r>
              <a:rPr lang="en-US" sz="1800" dirty="0">
                <a:cs typeface="Times New Roman" panose="02020603050405020304" pitchFamily="18" charset="0"/>
              </a:rPr>
              <a:t>Pixel Rate = (Total Horizontal Pixels * Total Vertical Lines *Number of screens / second)</a:t>
            </a:r>
          </a:p>
          <a:p>
            <a:pPr marL="0" indent="0">
              <a:buNone/>
            </a:pPr>
            <a:r>
              <a:rPr lang="en-US" sz="1800" dirty="0">
                <a:cs typeface="Times New Roman" panose="02020603050405020304" pitchFamily="18" charset="0"/>
              </a:rPr>
              <a:t>                        = 800 * 525 * 60 = 25 MHz</a:t>
            </a:r>
          </a:p>
          <a:p>
            <a:endParaRPr lang="en-US" sz="1800" dirty="0"/>
          </a:p>
        </p:txBody>
      </p:sp>
      <p:pic>
        <p:nvPicPr>
          <p:cNvPr id="31" name="Picture 3" descr="C:\Users\VENKATESWARI\Downloads\InCollage_20231102_222732055.jpg">
            <a:extLst>
              <a:ext uri="{FF2B5EF4-FFF2-40B4-BE49-F238E27FC236}">
                <a16:creationId xmlns:a16="http://schemas.microsoft.com/office/drawing/2014/main" id="{6A7FF893-9CA5-AB39-7223-0D017BC52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032" y="2485674"/>
            <a:ext cx="2586840" cy="258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84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90E77E09-860A-31F5-896B-3619D09F113C}"/>
              </a:ext>
            </a:extLst>
          </p:cNvPr>
          <p:cNvPicPr>
            <a:picLocks noChangeAspect="1"/>
          </p:cNvPicPr>
          <p:nvPr/>
        </p:nvPicPr>
        <p:blipFill>
          <a:blip r:embed="rId3"/>
          <a:stretch>
            <a:fillRect/>
          </a:stretch>
        </p:blipFill>
        <p:spPr>
          <a:xfrm>
            <a:off x="508135" y="1252918"/>
            <a:ext cx="6296927" cy="4135575"/>
          </a:xfrm>
          <a:prstGeom prst="rect">
            <a:avLst/>
          </a:prstGeom>
        </p:spPr>
      </p:pic>
      <p:sp>
        <p:nvSpPr>
          <p:cNvPr id="16" name="Title 2">
            <a:extLst>
              <a:ext uri="{FF2B5EF4-FFF2-40B4-BE49-F238E27FC236}">
                <a16:creationId xmlns:a16="http://schemas.microsoft.com/office/drawing/2014/main" id="{397B4A46-A06F-9420-AF3A-AE8C8AD46960}"/>
              </a:ext>
            </a:extLst>
          </p:cNvPr>
          <p:cNvSpPr>
            <a:spLocks noGrp="1"/>
          </p:cNvSpPr>
          <p:nvPr>
            <p:ph type="title"/>
          </p:nvPr>
        </p:nvSpPr>
        <p:spPr>
          <a:xfrm>
            <a:off x="6891689" y="2399854"/>
            <a:ext cx="4108491" cy="610863"/>
          </a:xfrm>
        </p:spPr>
        <p:txBody>
          <a:bodyPr>
            <a:noAutofit/>
          </a:bodyPr>
          <a:lstStyle/>
          <a:p>
            <a:r>
              <a:rPr lang="en-US" sz="3000" b="0" dirty="0"/>
              <a:t>VGA Controller RTL</a:t>
            </a:r>
            <a:endParaRPr lang="en-US" sz="3000" dirty="0"/>
          </a:p>
        </p:txBody>
      </p:sp>
    </p:spTree>
    <p:extLst>
      <p:ext uri="{BB962C8B-B14F-4D97-AF65-F5344CB8AC3E}">
        <p14:creationId xmlns:p14="http://schemas.microsoft.com/office/powerpoint/2010/main" val="233667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12</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r>
              <a:rPr lang="en-US" sz="3000" b="0" dirty="0"/>
              <a:t>Pixel Generation Module</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4" y="2430909"/>
            <a:ext cx="5764036"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cs typeface="Times New Roman" panose="02020603050405020304" pitchFamily="18" charset="0"/>
              </a:rPr>
              <a:t>Every monitor has some pixel range. To turn on the monitor we need to generate pixels of both horizontal as well as vertical .In our lab we have dell monitor which has pixel range from 800*525.</a:t>
            </a:r>
          </a:p>
          <a:p>
            <a:r>
              <a:rPr lang="en-US" sz="1800" dirty="0">
                <a:cs typeface="Times New Roman" panose="02020603050405020304" pitchFamily="18" charset="0"/>
              </a:rPr>
              <a:t>Horizontal count is from 0 to 799. </a:t>
            </a:r>
          </a:p>
          <a:p>
            <a:r>
              <a:rPr lang="en-US" sz="1800" dirty="0">
                <a:cs typeface="Times New Roman" panose="02020603050405020304" pitchFamily="18" charset="0"/>
              </a:rPr>
              <a:t>Vertical count is from 0 to 524 </a:t>
            </a:r>
            <a:r>
              <a:rPr lang="en-US" sz="1600" dirty="0">
                <a:cs typeface="Times New Roman" panose="02020603050405020304" pitchFamily="18" charset="0"/>
              </a:rPr>
              <a:t>.</a:t>
            </a:r>
          </a:p>
        </p:txBody>
      </p:sp>
      <p:pic>
        <p:nvPicPr>
          <p:cNvPr id="3" name="Content Placeholder 5">
            <a:extLst>
              <a:ext uri="{FF2B5EF4-FFF2-40B4-BE49-F238E27FC236}">
                <a16:creationId xmlns:a16="http://schemas.microsoft.com/office/drawing/2014/main" id="{3F14CF13-DE73-5930-5A61-3A1751874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043" y="2594009"/>
            <a:ext cx="2478505" cy="2478505"/>
          </a:xfrm>
          <a:prstGeom prst="rect">
            <a:avLst/>
          </a:prstGeom>
        </p:spPr>
      </p:pic>
    </p:spTree>
    <p:extLst>
      <p:ext uri="{BB962C8B-B14F-4D97-AF65-F5344CB8AC3E}">
        <p14:creationId xmlns:p14="http://schemas.microsoft.com/office/powerpoint/2010/main" val="333784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397B4A46-A06F-9420-AF3A-AE8C8AD46960}"/>
              </a:ext>
            </a:extLst>
          </p:cNvPr>
          <p:cNvSpPr>
            <a:spLocks noGrp="1"/>
          </p:cNvSpPr>
          <p:nvPr>
            <p:ph type="title"/>
          </p:nvPr>
        </p:nvSpPr>
        <p:spPr>
          <a:xfrm>
            <a:off x="6891689" y="2399854"/>
            <a:ext cx="4108491" cy="610863"/>
          </a:xfrm>
        </p:spPr>
        <p:txBody>
          <a:bodyPr>
            <a:noAutofit/>
          </a:bodyPr>
          <a:lstStyle/>
          <a:p>
            <a:r>
              <a:rPr lang="en-US" sz="3000" b="0" dirty="0"/>
              <a:t>Pixel Generation module RTL</a:t>
            </a:r>
            <a:endParaRPr lang="en-US" sz="3000" dirty="0"/>
          </a:p>
        </p:txBody>
      </p:sp>
      <p:pic>
        <p:nvPicPr>
          <p:cNvPr id="2" name="Content Placeholder 3">
            <a:extLst>
              <a:ext uri="{FF2B5EF4-FFF2-40B4-BE49-F238E27FC236}">
                <a16:creationId xmlns:a16="http://schemas.microsoft.com/office/drawing/2014/main" id="{61903420-F19A-549E-7EEA-4389AB42EE29}"/>
              </a:ext>
            </a:extLst>
          </p:cNvPr>
          <p:cNvPicPr>
            <a:picLocks noChangeAspect="1"/>
          </p:cNvPicPr>
          <p:nvPr/>
        </p:nvPicPr>
        <p:blipFill rotWithShape="1">
          <a:blip r:embed="rId3"/>
          <a:srcRect l="-1594" t="7450" r="1594" b="20760"/>
          <a:stretch/>
        </p:blipFill>
        <p:spPr>
          <a:xfrm>
            <a:off x="398595" y="1643947"/>
            <a:ext cx="6213961" cy="4071155"/>
          </a:xfrm>
          <a:prstGeom prst="rect">
            <a:avLst/>
          </a:prstGeom>
        </p:spPr>
      </p:pic>
    </p:spTree>
    <p:extLst>
      <p:ext uri="{BB962C8B-B14F-4D97-AF65-F5344CB8AC3E}">
        <p14:creationId xmlns:p14="http://schemas.microsoft.com/office/powerpoint/2010/main" val="152929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397B4A46-A06F-9420-AF3A-AE8C8AD46960}"/>
              </a:ext>
            </a:extLst>
          </p:cNvPr>
          <p:cNvSpPr>
            <a:spLocks noGrp="1"/>
          </p:cNvSpPr>
          <p:nvPr>
            <p:ph type="title"/>
          </p:nvPr>
        </p:nvSpPr>
        <p:spPr>
          <a:xfrm>
            <a:off x="6891689" y="2399854"/>
            <a:ext cx="4108491" cy="610863"/>
          </a:xfrm>
        </p:spPr>
        <p:txBody>
          <a:bodyPr>
            <a:noAutofit/>
          </a:bodyPr>
          <a:lstStyle/>
          <a:p>
            <a:r>
              <a:rPr lang="en-US" sz="3000" b="0" dirty="0"/>
              <a:t>Debounce Module</a:t>
            </a:r>
            <a:endParaRPr lang="en-US" sz="3000" dirty="0"/>
          </a:p>
        </p:txBody>
      </p:sp>
      <p:pic>
        <p:nvPicPr>
          <p:cNvPr id="3" name="Picture 2">
            <a:extLst>
              <a:ext uri="{FF2B5EF4-FFF2-40B4-BE49-F238E27FC236}">
                <a16:creationId xmlns:a16="http://schemas.microsoft.com/office/drawing/2014/main" id="{219A59D4-502F-2C3E-D1D0-C852914022FF}"/>
              </a:ext>
            </a:extLst>
          </p:cNvPr>
          <p:cNvPicPr>
            <a:picLocks noChangeAspect="1"/>
          </p:cNvPicPr>
          <p:nvPr/>
        </p:nvPicPr>
        <p:blipFill>
          <a:blip r:embed="rId3"/>
          <a:stretch>
            <a:fillRect/>
          </a:stretch>
        </p:blipFill>
        <p:spPr>
          <a:xfrm>
            <a:off x="357435" y="1476386"/>
            <a:ext cx="6380249" cy="3905227"/>
          </a:xfrm>
          <a:prstGeom prst="rect">
            <a:avLst/>
          </a:prstGeom>
        </p:spPr>
      </p:pic>
      <p:sp>
        <p:nvSpPr>
          <p:cNvPr id="4" name="TextBox 3">
            <a:extLst>
              <a:ext uri="{FF2B5EF4-FFF2-40B4-BE49-F238E27FC236}">
                <a16:creationId xmlns:a16="http://schemas.microsoft.com/office/drawing/2014/main" id="{6E02F9AF-1282-530A-428B-B82DF948AE98}"/>
              </a:ext>
            </a:extLst>
          </p:cNvPr>
          <p:cNvSpPr txBox="1"/>
          <p:nvPr/>
        </p:nvSpPr>
        <p:spPr>
          <a:xfrm>
            <a:off x="6891689" y="3551722"/>
            <a:ext cx="3696100" cy="830997"/>
          </a:xfrm>
          <a:prstGeom prst="rect">
            <a:avLst/>
          </a:prstGeom>
          <a:noFill/>
        </p:spPr>
        <p:txBody>
          <a:bodyPr wrap="square" rtlCol="0">
            <a:spAutoFit/>
          </a:bodyPr>
          <a:lstStyle/>
          <a:p>
            <a:r>
              <a:rPr lang="en-US" sz="1600" dirty="0">
                <a:solidFill>
                  <a:schemeClr val="bg1"/>
                </a:solidFill>
              </a:rPr>
              <a:t>Debounce module consist the logic to bounce the ball</a:t>
            </a:r>
          </a:p>
          <a:p>
            <a:endParaRPr lang="en-AS" sz="1600" dirty="0">
              <a:solidFill>
                <a:schemeClr val="bg1"/>
              </a:solidFill>
            </a:endParaRPr>
          </a:p>
        </p:txBody>
      </p:sp>
    </p:spTree>
    <p:extLst>
      <p:ext uri="{BB962C8B-B14F-4D97-AF65-F5344CB8AC3E}">
        <p14:creationId xmlns:p14="http://schemas.microsoft.com/office/powerpoint/2010/main" val="86549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397B4A46-A06F-9420-AF3A-AE8C8AD46960}"/>
              </a:ext>
            </a:extLst>
          </p:cNvPr>
          <p:cNvSpPr>
            <a:spLocks noGrp="1"/>
          </p:cNvSpPr>
          <p:nvPr>
            <p:ph type="title"/>
          </p:nvPr>
        </p:nvSpPr>
        <p:spPr>
          <a:xfrm>
            <a:off x="6891689" y="2399854"/>
            <a:ext cx="4108491" cy="610863"/>
          </a:xfrm>
        </p:spPr>
        <p:txBody>
          <a:bodyPr>
            <a:noAutofit/>
          </a:bodyPr>
          <a:lstStyle/>
          <a:p>
            <a:r>
              <a:rPr lang="en-US" sz="3000" b="0" dirty="0"/>
              <a:t>Debounce Module</a:t>
            </a:r>
            <a:endParaRPr lang="en-US" sz="3000" dirty="0"/>
          </a:p>
        </p:txBody>
      </p:sp>
      <p:sp>
        <p:nvSpPr>
          <p:cNvPr id="4" name="TextBox 3">
            <a:extLst>
              <a:ext uri="{FF2B5EF4-FFF2-40B4-BE49-F238E27FC236}">
                <a16:creationId xmlns:a16="http://schemas.microsoft.com/office/drawing/2014/main" id="{6E02F9AF-1282-530A-428B-B82DF948AE98}"/>
              </a:ext>
            </a:extLst>
          </p:cNvPr>
          <p:cNvSpPr txBox="1"/>
          <p:nvPr/>
        </p:nvSpPr>
        <p:spPr>
          <a:xfrm>
            <a:off x="6891689" y="3551722"/>
            <a:ext cx="3696100" cy="830997"/>
          </a:xfrm>
          <a:prstGeom prst="rect">
            <a:avLst/>
          </a:prstGeom>
          <a:noFill/>
        </p:spPr>
        <p:txBody>
          <a:bodyPr wrap="square" rtlCol="0">
            <a:spAutoFit/>
          </a:bodyPr>
          <a:lstStyle/>
          <a:p>
            <a:r>
              <a:rPr lang="en-US" sz="1600" dirty="0">
                <a:solidFill>
                  <a:schemeClr val="bg1"/>
                </a:solidFill>
              </a:rPr>
              <a:t>Debounce module consist the logic to bounce the ball</a:t>
            </a:r>
          </a:p>
          <a:p>
            <a:endParaRPr lang="en-AS" sz="1600" dirty="0">
              <a:solidFill>
                <a:schemeClr val="bg1"/>
              </a:solidFill>
            </a:endParaRPr>
          </a:p>
        </p:txBody>
      </p:sp>
      <p:pic>
        <p:nvPicPr>
          <p:cNvPr id="2" name="Content Placeholder 9">
            <a:extLst>
              <a:ext uri="{FF2B5EF4-FFF2-40B4-BE49-F238E27FC236}">
                <a16:creationId xmlns:a16="http://schemas.microsoft.com/office/drawing/2014/main" id="{6B667BCF-9AA2-4A4F-4D28-93E1E69E3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985" y="1540359"/>
            <a:ext cx="4022725" cy="4022725"/>
          </a:xfrm>
          <a:prstGeom prst="rect">
            <a:avLst/>
          </a:prstGeom>
        </p:spPr>
      </p:pic>
    </p:spTree>
    <p:extLst>
      <p:ext uri="{BB962C8B-B14F-4D97-AF65-F5344CB8AC3E}">
        <p14:creationId xmlns:p14="http://schemas.microsoft.com/office/powerpoint/2010/main" val="217539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err="1"/>
              <a:t>Ball_Rom</a:t>
            </a:r>
            <a:r>
              <a:rPr lang="en-US" sz="3000" b="0" dirty="0"/>
              <a:t> Module</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16</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964024" y="1988147"/>
            <a:ext cx="5131976" cy="35435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cs typeface="Times New Roman" panose="02020603050405020304" pitchFamily="18" charset="0"/>
              </a:rPr>
              <a:t>Normally it is easy to print a box on a monitor as it has a specific vertex at each side so we can easily identify the range of horizontal as well as the vertical pixel and will give the RGB values through the VGA pin . </a:t>
            </a:r>
          </a:p>
          <a:p>
            <a:pPr marL="0" indent="0" algn="just">
              <a:buNone/>
            </a:pPr>
            <a:r>
              <a:rPr lang="en-US" sz="1800" dirty="0">
                <a:cs typeface="Times New Roman" panose="02020603050405020304" pitchFamily="18" charset="0"/>
              </a:rPr>
              <a:t>But here we need to print a ball which is a circle shape as we know that circle has no particular vertex as like square so that to print the circle on the monitor we implement a Rom(Read -Only-Memory) and stored the shape of the ball in binary format at each address of the Rom . </a:t>
            </a:r>
          </a:p>
          <a:p>
            <a:pPr marL="0" indent="0" algn="just">
              <a:buNone/>
            </a:pPr>
            <a:r>
              <a:rPr lang="en-US" sz="1800" dirty="0">
                <a:cs typeface="Times New Roman" panose="02020603050405020304" pitchFamily="18" charset="0"/>
              </a:rPr>
              <a:t>By using the counters we will print the circle shape at our desired position in the monitor</a:t>
            </a:r>
          </a:p>
        </p:txBody>
      </p:sp>
      <p:pic>
        <p:nvPicPr>
          <p:cNvPr id="4" name="Content Placeholder 4">
            <a:extLst>
              <a:ext uri="{FF2B5EF4-FFF2-40B4-BE49-F238E27FC236}">
                <a16:creationId xmlns:a16="http://schemas.microsoft.com/office/drawing/2014/main" id="{9F31ECB1-A39B-0090-FB8E-0A73D9196298}"/>
              </a:ext>
            </a:extLst>
          </p:cNvPr>
          <p:cNvPicPr>
            <a:picLocks noChangeAspect="1"/>
          </p:cNvPicPr>
          <p:nvPr/>
        </p:nvPicPr>
        <p:blipFill rotWithShape="1">
          <a:blip r:embed="rId2"/>
          <a:srcRect l="15880" r="17011"/>
          <a:stretch/>
        </p:blipFill>
        <p:spPr>
          <a:xfrm>
            <a:off x="6519045" y="1988147"/>
            <a:ext cx="5053263" cy="3388526"/>
          </a:xfrm>
          <a:prstGeom prst="rect">
            <a:avLst/>
          </a:prstGeom>
        </p:spPr>
      </p:pic>
    </p:spTree>
    <p:extLst>
      <p:ext uri="{BB962C8B-B14F-4D97-AF65-F5344CB8AC3E}">
        <p14:creationId xmlns:p14="http://schemas.microsoft.com/office/powerpoint/2010/main" val="12217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a:t>Top Module</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17</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964023" y="1988147"/>
            <a:ext cx="10210907" cy="35435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Times New Roman" panose="02020603050405020304" pitchFamily="18" charset="0"/>
                <a:cs typeface="Times New Roman" panose="02020603050405020304" pitchFamily="18" charset="0"/>
              </a:rPr>
              <a:t>We Instantiate all the above 3 modules that the </a:t>
            </a:r>
            <a:r>
              <a:rPr lang="en-US" sz="1800" dirty="0" err="1">
                <a:latin typeface="Times New Roman" panose="02020603050405020304" pitchFamily="18" charset="0"/>
                <a:cs typeface="Times New Roman" panose="02020603050405020304" pitchFamily="18" charset="0"/>
              </a:rPr>
              <a:t>Vga</a:t>
            </a:r>
            <a:r>
              <a:rPr lang="en-US" sz="1800" dirty="0">
                <a:latin typeface="Times New Roman" panose="02020603050405020304" pitchFamily="18" charset="0"/>
                <a:cs typeface="Times New Roman" panose="02020603050405020304" pitchFamily="18" charset="0"/>
              </a:rPr>
              <a:t> controller module, Debounce module and the pixel generation module in the top module to achieve the ping pong game.</a:t>
            </a:r>
          </a:p>
        </p:txBody>
      </p:sp>
      <p:pic>
        <p:nvPicPr>
          <p:cNvPr id="2" name="Picture 1">
            <a:extLst>
              <a:ext uri="{FF2B5EF4-FFF2-40B4-BE49-F238E27FC236}">
                <a16:creationId xmlns:a16="http://schemas.microsoft.com/office/drawing/2014/main" id="{0D597AFF-5F25-ECA8-4387-2B3FFE49E51B}"/>
              </a:ext>
            </a:extLst>
          </p:cNvPr>
          <p:cNvPicPr>
            <a:picLocks noChangeAspect="1"/>
          </p:cNvPicPr>
          <p:nvPr/>
        </p:nvPicPr>
        <p:blipFill>
          <a:blip r:embed="rId2"/>
          <a:stretch>
            <a:fillRect/>
          </a:stretch>
        </p:blipFill>
        <p:spPr>
          <a:xfrm>
            <a:off x="1233170" y="2850509"/>
            <a:ext cx="6960401" cy="2944807"/>
          </a:xfrm>
          <a:prstGeom prst="rect">
            <a:avLst/>
          </a:prstGeom>
        </p:spPr>
      </p:pic>
    </p:spTree>
    <p:extLst>
      <p:ext uri="{BB962C8B-B14F-4D97-AF65-F5344CB8AC3E}">
        <p14:creationId xmlns:p14="http://schemas.microsoft.com/office/powerpoint/2010/main" val="204105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18</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r>
              <a:rPr lang="en-US" sz="3000" b="0" dirty="0"/>
              <a:t>Plan of Action</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3" y="2430909"/>
            <a:ext cx="6408929"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“Scoreboard” Module Implementation</a:t>
            </a:r>
          </a:p>
          <a:p>
            <a:r>
              <a:rPr lang="en-US" sz="1800" dirty="0"/>
              <a:t>“Game Over” Module Implementation </a:t>
            </a:r>
          </a:p>
          <a:p>
            <a:r>
              <a:rPr lang="en-US" sz="1800" dirty="0"/>
              <a:t>Code Implementation and Deployment</a:t>
            </a:r>
          </a:p>
          <a:p>
            <a:r>
              <a:rPr lang="en-US" sz="1800" dirty="0"/>
              <a:t>Project Integration on FPGA</a:t>
            </a:r>
          </a:p>
        </p:txBody>
      </p:sp>
    </p:spTree>
    <p:extLst>
      <p:ext uri="{BB962C8B-B14F-4D97-AF65-F5344CB8AC3E}">
        <p14:creationId xmlns:p14="http://schemas.microsoft.com/office/powerpoint/2010/main" val="216628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19</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br>
              <a:rPr lang="en-US" sz="3000" b="0" dirty="0"/>
            </a:br>
            <a:r>
              <a:rPr lang="en-US" sz="3000" b="0" dirty="0"/>
              <a:t>Flowchart</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3" y="2430909"/>
            <a:ext cx="6408929"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pic>
        <p:nvPicPr>
          <p:cNvPr id="2" name="Content Placeholder 3" descr="1708845190132">
            <a:extLst>
              <a:ext uri="{FF2B5EF4-FFF2-40B4-BE49-F238E27FC236}">
                <a16:creationId xmlns:a16="http://schemas.microsoft.com/office/drawing/2014/main" id="{63ED9B53-A1CC-0B79-7D71-942349432DD6}"/>
              </a:ext>
            </a:extLst>
          </p:cNvPr>
          <p:cNvPicPr>
            <a:picLocks noGrp="1" noChangeAspect="1"/>
          </p:cNvPicPr>
          <p:nvPr/>
        </p:nvPicPr>
        <p:blipFill>
          <a:blip r:embed="rId2"/>
          <a:stretch>
            <a:fillRect/>
          </a:stretch>
        </p:blipFill>
        <p:spPr>
          <a:xfrm>
            <a:off x="4168487" y="973701"/>
            <a:ext cx="3360077" cy="5482344"/>
          </a:xfrm>
          <a:prstGeom prst="rect">
            <a:avLst/>
          </a:prstGeom>
        </p:spPr>
      </p:pic>
    </p:spTree>
    <p:extLst>
      <p:ext uri="{BB962C8B-B14F-4D97-AF65-F5344CB8AC3E}">
        <p14:creationId xmlns:p14="http://schemas.microsoft.com/office/powerpoint/2010/main" val="308243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p:txBody>
          <a:bodyPr/>
          <a:lstStyle/>
          <a:p>
            <a:r>
              <a:rPr lang="en-US" b="0" dirty="0"/>
              <a:t>Content</a:t>
            </a:r>
          </a:p>
        </p:txBody>
      </p:sp>
      <p:sp>
        <p:nvSpPr>
          <p:cNvPr id="33" name="Rectangle 32">
            <a:extLst>
              <a:ext uri="{FF2B5EF4-FFF2-40B4-BE49-F238E27FC236}">
                <a16:creationId xmlns:a16="http://schemas.microsoft.com/office/drawing/2014/main" id="{A32963D8-A88C-30F8-8761-4866D7353630}"/>
              </a:ext>
            </a:extLst>
          </p:cNvPr>
          <p:cNvSpPr/>
          <p:nvPr/>
        </p:nvSpPr>
        <p:spPr>
          <a:xfrm>
            <a:off x="895149" y="3888606"/>
            <a:ext cx="8402854" cy="72470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34" name="Rectangle 33">
            <a:extLst>
              <a:ext uri="{FF2B5EF4-FFF2-40B4-BE49-F238E27FC236}">
                <a16:creationId xmlns:a16="http://schemas.microsoft.com/office/drawing/2014/main" id="{2B282416-9A9D-D549-50CB-0E5ED99D7C65}"/>
              </a:ext>
            </a:extLst>
          </p:cNvPr>
          <p:cNvSpPr/>
          <p:nvPr/>
        </p:nvSpPr>
        <p:spPr>
          <a:xfrm>
            <a:off x="3655992" y="1666878"/>
            <a:ext cx="2351923" cy="48346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1118027" y="2288451"/>
            <a:ext cx="4060111" cy="3690486"/>
          </a:xfrm>
        </p:spPr>
        <p:txBody>
          <a:bodyPr/>
          <a:lstStyle/>
          <a:p>
            <a:pPr>
              <a:lnSpc>
                <a:spcPct val="100000"/>
              </a:lnSpc>
            </a:pPr>
            <a:r>
              <a:rPr lang="en-US" dirty="0">
                <a:latin typeface="Times New Roman" panose="02020603050405020304" pitchFamily="18" charset="0"/>
                <a:cs typeface="Times New Roman" panose="02020603050405020304" pitchFamily="18" charset="0"/>
              </a:rPr>
              <a:t>01. Abstract</a:t>
            </a:r>
          </a:p>
          <a:p>
            <a:pPr>
              <a:lnSpc>
                <a:spcPct val="100000"/>
              </a:lnSpc>
            </a:pPr>
            <a:r>
              <a:rPr lang="en-US" dirty="0">
                <a:latin typeface="Times New Roman" panose="02020603050405020304" pitchFamily="18" charset="0"/>
                <a:cs typeface="Times New Roman" panose="02020603050405020304" pitchFamily="18" charset="0"/>
              </a:rPr>
              <a:t>02. Introduction</a:t>
            </a:r>
          </a:p>
          <a:p>
            <a:pPr>
              <a:lnSpc>
                <a:spcPct val="100000"/>
              </a:lnSpc>
            </a:pPr>
            <a:r>
              <a:rPr lang="en-US" dirty="0">
                <a:latin typeface="Times New Roman" panose="02020603050405020304" pitchFamily="18" charset="0"/>
                <a:cs typeface="Times New Roman" panose="02020603050405020304" pitchFamily="18" charset="0"/>
              </a:rPr>
              <a:t>03. About Basys3 board</a:t>
            </a:r>
          </a:p>
          <a:p>
            <a:pPr>
              <a:lnSpc>
                <a:spcPct val="100000"/>
              </a:lnSpc>
            </a:pPr>
            <a:r>
              <a:rPr lang="en-US" dirty="0">
                <a:latin typeface="Times New Roman" panose="02020603050405020304" pitchFamily="18" charset="0"/>
                <a:cs typeface="Times New Roman" panose="02020603050405020304" pitchFamily="18" charset="0"/>
              </a:rPr>
              <a:t>04. About VGA Monitor</a:t>
            </a:r>
          </a:p>
          <a:p>
            <a:pPr>
              <a:lnSpc>
                <a:spcPct val="100000"/>
              </a:lnSpc>
            </a:pPr>
            <a:r>
              <a:rPr lang="en-US" dirty="0">
                <a:latin typeface="Times New Roman" panose="02020603050405020304" pitchFamily="18" charset="0"/>
                <a:cs typeface="Times New Roman" panose="02020603050405020304" pitchFamily="18" charset="0"/>
              </a:rPr>
              <a:t>05. Modules</a:t>
            </a:r>
          </a:p>
          <a:p>
            <a:pPr>
              <a:lnSpc>
                <a:spcPct val="100000"/>
              </a:lnSpc>
            </a:pPr>
            <a:r>
              <a:rPr lang="en-US" dirty="0">
                <a:latin typeface="Times New Roman" panose="02020603050405020304" pitchFamily="18" charset="0"/>
                <a:cs typeface="Times New Roman" panose="02020603050405020304" pitchFamily="18" charset="0"/>
              </a:rPr>
              <a:t>06. VGA controller module &amp; RTL</a:t>
            </a:r>
          </a:p>
          <a:p>
            <a:pPr>
              <a:lnSpc>
                <a:spcPct val="100000"/>
              </a:lnSpc>
            </a:pPr>
            <a:r>
              <a:rPr lang="en-US" dirty="0">
                <a:latin typeface="Times New Roman" panose="02020603050405020304" pitchFamily="18" charset="0"/>
                <a:cs typeface="Times New Roman" panose="02020603050405020304" pitchFamily="18" charset="0"/>
              </a:rPr>
              <a:t>07. Pixel generation module &amp; RTL</a:t>
            </a:r>
          </a:p>
          <a:p>
            <a:pPr>
              <a:lnSpc>
                <a:spcPct val="100000"/>
              </a:lnSpc>
            </a:pPr>
            <a:r>
              <a:rPr lang="en-US" dirty="0">
                <a:latin typeface="Times New Roman" panose="02020603050405020304" pitchFamily="18" charset="0"/>
                <a:cs typeface="Times New Roman" panose="02020603050405020304" pitchFamily="18" charset="0"/>
              </a:rPr>
              <a:t>08. Debounce module &amp; RTL</a:t>
            </a:r>
          </a:p>
          <a:p>
            <a:pPr>
              <a:lnSpc>
                <a:spcPct val="100000"/>
              </a:lnSpc>
            </a:pPr>
            <a:r>
              <a:rPr lang="en-US" dirty="0">
                <a:latin typeface="Times New Roman" panose="02020603050405020304" pitchFamily="18" charset="0"/>
                <a:cs typeface="Times New Roman" panose="02020603050405020304" pitchFamily="18" charset="0"/>
              </a:rPr>
              <a:t>09. Ball Rom module</a:t>
            </a:r>
          </a:p>
          <a:p>
            <a:pPr>
              <a:lnSpc>
                <a:spcPct val="100000"/>
              </a:lnSpc>
            </a:pPr>
            <a:r>
              <a:rPr lang="en-US" dirty="0">
                <a:latin typeface="Times New Roman" panose="02020603050405020304" pitchFamily="18" charset="0"/>
                <a:cs typeface="Times New Roman" panose="02020603050405020304" pitchFamily="18" charset="0"/>
              </a:rPr>
              <a:t>10. Top module</a:t>
            </a:r>
          </a:p>
          <a:p>
            <a:pPr>
              <a:lnSpc>
                <a:spcPct val="100000"/>
              </a:lnSpc>
            </a:pPr>
            <a:r>
              <a:rPr lang="en-US" dirty="0">
                <a:latin typeface="Times New Roman" panose="02020603050405020304" pitchFamily="18" charset="0"/>
                <a:cs typeface="Times New Roman" panose="02020603050405020304" pitchFamily="18" charset="0"/>
              </a:rPr>
              <a:t>11. Plan of Action</a:t>
            </a:r>
          </a:p>
          <a:p>
            <a:endParaRPr lang="en-US" dirty="0">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20</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br>
              <a:rPr lang="en-US" sz="3000" b="0" dirty="0"/>
            </a:br>
            <a:r>
              <a:rPr lang="en-US" sz="3000" b="0" dirty="0"/>
              <a:t>References</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3" y="2430909"/>
            <a:ext cx="6408929"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Box 3">
            <a:extLst>
              <a:ext uri="{FF2B5EF4-FFF2-40B4-BE49-F238E27FC236}">
                <a16:creationId xmlns:a16="http://schemas.microsoft.com/office/drawing/2014/main" id="{4223E71F-BF73-C0AD-0322-F483F96B6BFD}"/>
              </a:ext>
            </a:extLst>
          </p:cNvPr>
          <p:cNvSpPr txBox="1"/>
          <p:nvPr/>
        </p:nvSpPr>
        <p:spPr>
          <a:xfrm>
            <a:off x="964023" y="2551382"/>
            <a:ext cx="6098874" cy="1200329"/>
          </a:xfrm>
          <a:prstGeom prst="rect">
            <a:avLst/>
          </a:prstGeom>
          <a:noFill/>
        </p:spPr>
        <p:txBody>
          <a:bodyPr wrap="square">
            <a:spAutoFit/>
          </a:bodyPr>
          <a:lstStyle/>
          <a:p>
            <a:r>
              <a:rPr lang="en-US" dirty="0">
                <a:solidFill>
                  <a:schemeClr val="bg1"/>
                </a:solidFill>
              </a:rPr>
              <a:t> https://www.edaboard.com/threads/</a:t>
            </a:r>
          </a:p>
          <a:p>
            <a:r>
              <a:rPr lang="en-US" dirty="0">
                <a:solidFill>
                  <a:schemeClr val="bg1"/>
                </a:solidFill>
              </a:rPr>
              <a:t> https://pubmed.ncbi.nlm.nih.gov/23845963/</a:t>
            </a:r>
          </a:p>
          <a:p>
            <a:r>
              <a:rPr lang="en-US" dirty="0">
                <a:solidFill>
                  <a:schemeClr val="bg1"/>
                </a:solidFill>
              </a:rPr>
              <a:t> https://opencores.org/projects/vga_lcd</a:t>
            </a:r>
          </a:p>
          <a:p>
            <a:r>
              <a:rPr lang="en-US" dirty="0">
                <a:solidFill>
                  <a:schemeClr val="bg1"/>
                </a:solidFill>
              </a:rPr>
              <a:t> https://github.com/FedorChervyakov/de10lite-hello-vga</a:t>
            </a:r>
          </a:p>
        </p:txBody>
      </p:sp>
    </p:spTree>
    <p:extLst>
      <p:ext uri="{BB962C8B-B14F-4D97-AF65-F5344CB8AC3E}">
        <p14:creationId xmlns:p14="http://schemas.microsoft.com/office/powerpoint/2010/main" val="412867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p:txBody>
          <a:bodyPr/>
          <a:lstStyle/>
          <a:p>
            <a:fld id="{294A09A9-5501-47C1-A89A-A340965A2BE2}" type="slidenum">
              <a:rPr lang="en-US" smtClean="0"/>
              <a:pPr/>
              <a:t>21</a:t>
            </a:fld>
            <a:endParaRPr lang="en-US" dirty="0"/>
          </a:p>
        </p:txBody>
      </p:sp>
      <p:sp>
        <p:nvSpPr>
          <p:cNvPr id="8" name="Title 2">
            <a:extLst>
              <a:ext uri="{FF2B5EF4-FFF2-40B4-BE49-F238E27FC236}">
                <a16:creationId xmlns:a16="http://schemas.microsoft.com/office/drawing/2014/main" id="{678648B6-9045-87AE-1204-5805D77F75CC}"/>
              </a:ext>
            </a:extLst>
          </p:cNvPr>
          <p:cNvSpPr>
            <a:spLocks noGrp="1"/>
          </p:cNvSpPr>
          <p:nvPr>
            <p:ph type="title"/>
          </p:nvPr>
        </p:nvSpPr>
        <p:spPr>
          <a:xfrm>
            <a:off x="964023" y="879063"/>
            <a:ext cx="8081654" cy="610863"/>
          </a:xfrm>
        </p:spPr>
        <p:txBody>
          <a:bodyPr>
            <a:noAutofit/>
          </a:bodyPr>
          <a:lstStyle/>
          <a:p>
            <a:r>
              <a:rPr lang="en-US" sz="2400" dirty="0">
                <a:latin typeface="Times New Roman" panose="02020603050405020304" pitchFamily="18" charset="0"/>
                <a:cs typeface="Times New Roman" panose="02020603050405020304" pitchFamily="18" charset="0"/>
              </a:rPr>
              <a:t>P</a:t>
            </a:r>
            <a:r>
              <a:rPr lang="en-GB" altLang="en-US" sz="2400" dirty="0" err="1">
                <a:latin typeface="Times New Roman" panose="02020603050405020304" pitchFamily="18" charset="0"/>
                <a:cs typeface="Times New Roman" panose="02020603050405020304" pitchFamily="18" charset="0"/>
              </a:rPr>
              <a:t>roject</a:t>
            </a:r>
            <a:r>
              <a:rPr lang="en-GB" altLang="en-US" sz="2400" dirty="0">
                <a:latin typeface="Times New Roman" panose="02020603050405020304" pitchFamily="18" charset="0"/>
                <a:cs typeface="Times New Roman" panose="02020603050405020304" pitchFamily="18" charset="0"/>
              </a:rPr>
              <a:t> Integration on FPGA</a:t>
            </a:r>
            <a:endParaRPr lang="en-US" sz="3000" dirty="0"/>
          </a:p>
        </p:txBody>
      </p:sp>
      <p:sp>
        <p:nvSpPr>
          <p:cNvPr id="30" name="Text Placeholder 3">
            <a:extLst>
              <a:ext uri="{FF2B5EF4-FFF2-40B4-BE49-F238E27FC236}">
                <a16:creationId xmlns:a16="http://schemas.microsoft.com/office/drawing/2014/main" id="{34273918-09CA-55AF-6091-314DFB58D6ED}"/>
              </a:ext>
            </a:extLst>
          </p:cNvPr>
          <p:cNvSpPr txBox="1">
            <a:spLocks/>
          </p:cNvSpPr>
          <p:nvPr/>
        </p:nvSpPr>
        <p:spPr>
          <a:xfrm>
            <a:off x="964023" y="2430909"/>
            <a:ext cx="6408929" cy="2641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pic>
        <p:nvPicPr>
          <p:cNvPr id="2" name="project_video">
            <a:hlinkClick r:id="" action="ppaction://media"/>
            <a:extLst>
              <a:ext uri="{FF2B5EF4-FFF2-40B4-BE49-F238E27FC236}">
                <a16:creationId xmlns:a16="http://schemas.microsoft.com/office/drawing/2014/main" id="{B8A22755-2900-3273-F84D-A865E1D8AD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99678" y="2430909"/>
            <a:ext cx="6461125" cy="365760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43147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397B4A46-A06F-9420-AF3A-AE8C8AD46960}"/>
              </a:ext>
            </a:extLst>
          </p:cNvPr>
          <p:cNvSpPr>
            <a:spLocks noGrp="1"/>
          </p:cNvSpPr>
          <p:nvPr>
            <p:ph type="title"/>
          </p:nvPr>
        </p:nvSpPr>
        <p:spPr>
          <a:xfrm>
            <a:off x="6891689" y="2399854"/>
            <a:ext cx="4108491" cy="610863"/>
          </a:xfrm>
        </p:spPr>
        <p:txBody>
          <a:bodyPr>
            <a:noAutofit/>
          </a:bodyPr>
          <a:lstStyle/>
          <a:p>
            <a:r>
              <a:rPr lang="en-US" sz="3000" b="0" dirty="0"/>
              <a:t>Thank You</a:t>
            </a:r>
            <a:endParaRPr lang="en-US" sz="3000" dirty="0"/>
          </a:p>
        </p:txBody>
      </p:sp>
      <p:sp>
        <p:nvSpPr>
          <p:cNvPr id="4" name="TextBox 3">
            <a:extLst>
              <a:ext uri="{FF2B5EF4-FFF2-40B4-BE49-F238E27FC236}">
                <a16:creationId xmlns:a16="http://schemas.microsoft.com/office/drawing/2014/main" id="{6E02F9AF-1282-530A-428B-B82DF948AE98}"/>
              </a:ext>
            </a:extLst>
          </p:cNvPr>
          <p:cNvSpPr txBox="1"/>
          <p:nvPr/>
        </p:nvSpPr>
        <p:spPr>
          <a:xfrm>
            <a:off x="6891689" y="3551722"/>
            <a:ext cx="3965608" cy="830997"/>
          </a:xfrm>
          <a:prstGeom prst="rect">
            <a:avLst/>
          </a:prstGeom>
          <a:noFill/>
        </p:spPr>
        <p:txBody>
          <a:bodyPr wrap="square" rtlCol="0">
            <a:spAutoFit/>
          </a:bodyPr>
          <a:lstStyle/>
          <a:p>
            <a:r>
              <a:rPr lang="en-US" sz="1600" dirty="0">
                <a:solidFill>
                  <a:schemeClr val="bg1"/>
                </a:solidFill>
              </a:rPr>
              <a:t>Level up your play with the power of FPGA: Where classic Pong meets cutting-edge technology !</a:t>
            </a:r>
          </a:p>
        </p:txBody>
      </p:sp>
      <p:pic>
        <p:nvPicPr>
          <p:cNvPr id="1026" name="Picture 2" descr="FPGA Implementation of PING PONG Game using Spartan3 FPGA Image Processing  kit">
            <a:extLst>
              <a:ext uri="{FF2B5EF4-FFF2-40B4-BE49-F238E27FC236}">
                <a16:creationId xmlns:a16="http://schemas.microsoft.com/office/drawing/2014/main" id="{15B25479-845E-BEA6-08E7-8354C6C7F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1968190"/>
            <a:ext cx="4762501"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9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a:t>Abstract</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3</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895150" y="1779223"/>
            <a:ext cx="10520412" cy="4199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cs typeface="Times New Roman" panose="02020603050405020304" pitchFamily="18" charset="0"/>
              </a:rPr>
              <a:t>In this project we are implementing Pong Game which is controlled by single player using </a:t>
            </a:r>
            <a:r>
              <a:rPr lang="en-US" sz="1600">
                <a:cs typeface="Times New Roman" panose="02020603050405020304" pitchFamily="18" charset="0"/>
              </a:rPr>
              <a:t>Push Buttons, </a:t>
            </a:r>
            <a:r>
              <a:rPr lang="en-US" sz="1600" dirty="0">
                <a:cs typeface="Times New Roman" panose="02020603050405020304" pitchFamily="18" charset="0"/>
              </a:rPr>
              <a:t>and displays the game on a VGA monitor.</a:t>
            </a:r>
          </a:p>
          <a:p>
            <a:pPr marL="0" indent="0" algn="just">
              <a:buNone/>
            </a:pPr>
            <a:r>
              <a:rPr lang="en-US" sz="1600" dirty="0">
                <a:cs typeface="Times New Roman" panose="02020603050405020304" pitchFamily="18" charset="0"/>
              </a:rPr>
              <a:t>It is a table-tennis inspired game featuring simple one, dimensional graphics. In it, the player controls the paddle by moving it vertically across the up or the downside of the screen. A sphere representing a ping pong ball travels across the screen in a linear trajectory. If the ball strikes the perimeter of the playing field, the obstacle in the middle of the room or one of the simulated paddles, the ball ricochets based on the angle of the impact. With every impact on the playing field or obstacle, the ball picks up speed. Speed is reduced upon hitting the paddle.</a:t>
            </a:r>
          </a:p>
          <a:p>
            <a:pPr marL="0" indent="0" algn="just">
              <a:buNone/>
            </a:pPr>
            <a:r>
              <a:rPr lang="en-US" sz="1600" b="1" dirty="0">
                <a:cs typeface="Times New Roman" panose="02020603050405020304" pitchFamily="18" charset="0"/>
              </a:rPr>
              <a:t>The aim of this project is to create a Verilog - based application for Pong.</a:t>
            </a:r>
          </a:p>
          <a:p>
            <a:pPr marL="0" indent="0" algn="just">
              <a:buNone/>
            </a:pPr>
            <a:r>
              <a:rPr lang="en-US" sz="1600" dirty="0">
                <a:cs typeface="Times New Roman" panose="02020603050405020304" pitchFamily="18" charset="0"/>
              </a:rPr>
              <a:t>This project mainly focused on the design and implementation of an FPGA-based Ping Pong game, consisting of both the hardware and software design working coherently. For hardware-wise, the host computer was used to program and configure the design; FPGA was implemented for operating the game, and the VGA monitor for display. At the same time, the software part included the design of the overall system, input key module, VGA display module, as well as the game control module. The game design focused on "single Player Mode", which simulates the real-life PING-PONG Game. The movement of the paddles was controlled by pressing the push buttons of FPGA.</a:t>
            </a:r>
          </a:p>
          <a:p>
            <a:pPr marL="0" indent="0" algn="just">
              <a:buNone/>
            </a:pPr>
            <a:r>
              <a:rPr lang="en-US" sz="1600" b="1" dirty="0">
                <a:cs typeface="Times New Roman" panose="02020603050405020304" pitchFamily="18" charset="0"/>
              </a:rPr>
              <a:t>Keywords: </a:t>
            </a:r>
            <a:r>
              <a:rPr lang="en-US" sz="1600" dirty="0">
                <a:cs typeface="Times New Roman" panose="02020603050405020304" pitchFamily="18" charset="0"/>
              </a:rPr>
              <a:t>Verilog , FPGA Basys3 board , VGA Monitor.</a:t>
            </a:r>
          </a:p>
        </p:txBody>
      </p:sp>
    </p:spTree>
    <p:extLst>
      <p:ext uri="{BB962C8B-B14F-4D97-AF65-F5344CB8AC3E}">
        <p14:creationId xmlns:p14="http://schemas.microsoft.com/office/powerpoint/2010/main" val="2521537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a:t>Introduction</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4</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895151" y="1728691"/>
            <a:ext cx="6294922" cy="4199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1600" dirty="0">
                <a:cs typeface="Times New Roman" panose="02020603050405020304" pitchFamily="18" charset="0"/>
              </a:rPr>
              <a:t>The game consists of a display with a sliding paddle that can be controlled by the user, and a fixed wall that acts as the upper bound. When the user presses the start button, which is the up button, the ball will begin bounce up, and will bounce off the wall and attempt to hit the paddle. If the ball hits the paddle, it bounces up again and continues to bounce until it misses the paddle. The game is over when the ball fails to hit the paddle. The user will be able to use the left and right pushbuttons to determine the movement of the paddle. In order to reset the game, the user must push the center button. The time of the run will be recorded on a 7 segment display. There are five levels, and every ten seconds the level increases, until you hit level 5 where it stays till the user loses. The levels are determined by the speed of the ball; this means that every ten seconds, the speed of the ball increases, thus increasing the difficulty of the game.</a:t>
            </a:r>
          </a:p>
        </p:txBody>
      </p:sp>
      <p:pic>
        <p:nvPicPr>
          <p:cNvPr id="4" name="Picture 3">
            <a:extLst>
              <a:ext uri="{FF2B5EF4-FFF2-40B4-BE49-F238E27FC236}">
                <a16:creationId xmlns:a16="http://schemas.microsoft.com/office/drawing/2014/main" id="{8869A5F7-A712-9071-B78C-55609DE766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61708" y="1730141"/>
            <a:ext cx="4530291" cy="3397718"/>
          </a:xfrm>
          <a:prstGeom prst="rect">
            <a:avLst/>
          </a:prstGeom>
        </p:spPr>
      </p:pic>
    </p:spTree>
    <p:extLst>
      <p:ext uri="{BB962C8B-B14F-4D97-AF65-F5344CB8AC3E}">
        <p14:creationId xmlns:p14="http://schemas.microsoft.com/office/powerpoint/2010/main" val="131646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VENKATESWARI\Downloads\InCollage_20231102_213401952.jpg">
            <a:extLst>
              <a:ext uri="{FF2B5EF4-FFF2-40B4-BE49-F238E27FC236}">
                <a16:creationId xmlns:a16="http://schemas.microsoft.com/office/drawing/2014/main" id="{EC423B44-0D94-78A4-D3CB-AB3FF60AF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145" y="2096522"/>
            <a:ext cx="5243054" cy="346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a:t>About Basys3 Board</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6</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964023" y="1988147"/>
            <a:ext cx="5975792" cy="35435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cs typeface="Times New Roman" panose="02020603050405020304" pitchFamily="18" charset="0"/>
              </a:rPr>
              <a:t>The Basys3 board is a complete, ready-to-use digital circuit development platform based on the latest </a:t>
            </a:r>
            <a:r>
              <a:rPr lang="en-US" sz="1600" dirty="0" err="1">
                <a:cs typeface="Times New Roman" panose="02020603050405020304" pitchFamily="18" charset="0"/>
              </a:rPr>
              <a:t>Artix</a:t>
            </a:r>
            <a:r>
              <a:rPr lang="en-US" sz="1600" dirty="0">
                <a:cs typeface="Times New Roman" panose="02020603050405020304" pitchFamily="18" charset="0"/>
              </a:rPr>
              <a:t>®-7 Field Programmable Gate Array (FPGA) from Xilinx®. With its high-capacity FPGA (Xilinx part number XC7A35T1CPG236C), low overall cost, and collection of USB, VGA, and other ports, the Basys3 can host designs ranging from introductory combinational circuits to complex sequential circuits like embedded processors and controllers. It includes enough switches, LEDs, and other I/O devices to allow a large number of designs to be completed without the need for any additional hardware, and enough uncommitted FPGA I/O pins to allow designs to be expanded using </a:t>
            </a:r>
            <a:r>
              <a:rPr lang="en-US" sz="1600" dirty="0" err="1">
                <a:cs typeface="Times New Roman" panose="02020603050405020304" pitchFamily="18" charset="0"/>
              </a:rPr>
              <a:t>Digilent</a:t>
            </a:r>
            <a:r>
              <a:rPr lang="en-US" sz="1600" dirty="0">
                <a:cs typeface="Times New Roman" panose="02020603050405020304" pitchFamily="18" charset="0"/>
              </a:rPr>
              <a:t> </a:t>
            </a:r>
            <a:r>
              <a:rPr lang="en-US" sz="1600" dirty="0" err="1">
                <a:cs typeface="Times New Roman" panose="02020603050405020304" pitchFamily="18" charset="0"/>
              </a:rPr>
              <a:t>Pmods</a:t>
            </a:r>
            <a:r>
              <a:rPr lang="en-US" sz="1600" dirty="0">
                <a:cs typeface="Times New Roman" panose="02020603050405020304" pitchFamily="18" charset="0"/>
              </a:rPr>
              <a:t> or other custom boards and circuits.</a:t>
            </a:r>
          </a:p>
          <a:p>
            <a:pPr marL="0" indent="0" algn="just">
              <a:buNone/>
            </a:pPr>
            <a:r>
              <a:rPr lang="en-US" sz="1600" dirty="0">
                <a:cs typeface="Times New Roman" panose="02020603050405020304" pitchFamily="18" charset="0"/>
              </a:rPr>
              <a:t>The Artix-7 FPGA is optimized for high performance logic, and offers more capacity, higher performance, and more resources than earlier designs.</a:t>
            </a:r>
          </a:p>
        </p:txBody>
      </p:sp>
      <p:pic>
        <p:nvPicPr>
          <p:cNvPr id="2" name="Content Placeholder 3">
            <a:extLst>
              <a:ext uri="{FF2B5EF4-FFF2-40B4-BE49-F238E27FC236}">
                <a16:creationId xmlns:a16="http://schemas.microsoft.com/office/drawing/2014/main" id="{F86D1B89-C498-6B8F-71FC-DC3C9AADCE7B}"/>
              </a:ext>
            </a:extLst>
          </p:cNvPr>
          <p:cNvPicPr>
            <a:picLocks noChangeAspect="1"/>
          </p:cNvPicPr>
          <p:nvPr/>
        </p:nvPicPr>
        <p:blipFill>
          <a:blip r:embed="rId2"/>
          <a:stretch>
            <a:fillRect/>
          </a:stretch>
        </p:blipFill>
        <p:spPr>
          <a:xfrm>
            <a:off x="7286325" y="1988147"/>
            <a:ext cx="4267491" cy="2615559"/>
          </a:xfrm>
          <a:prstGeom prst="rect">
            <a:avLst/>
          </a:prstGeom>
        </p:spPr>
      </p:pic>
    </p:spTree>
    <p:extLst>
      <p:ext uri="{BB962C8B-B14F-4D97-AF65-F5344CB8AC3E}">
        <p14:creationId xmlns:p14="http://schemas.microsoft.com/office/powerpoint/2010/main" val="116663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noAutofit/>
          </a:bodyPr>
          <a:lstStyle/>
          <a:p>
            <a:r>
              <a:rPr lang="en-US" sz="3000" b="0" dirty="0"/>
              <a:t>VGA Monitor</a:t>
            </a:r>
            <a:endParaRPr lang="en-US" sz="3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p:txBody>
          <a:bodyPr/>
          <a:lstStyle/>
          <a:p>
            <a:fld id="{294A09A9-5501-47C1-A89A-A340965A2BE2}" type="slidenum">
              <a:rPr lang="en-US" smtClean="0"/>
              <a:pPr/>
              <a:t>7</a:t>
            </a:fld>
            <a:endParaRPr lang="en-US" dirty="0"/>
          </a:p>
        </p:txBody>
      </p:sp>
      <p:sp>
        <p:nvSpPr>
          <p:cNvPr id="8" name="Text Placeholder 3">
            <a:extLst>
              <a:ext uri="{FF2B5EF4-FFF2-40B4-BE49-F238E27FC236}">
                <a16:creationId xmlns:a16="http://schemas.microsoft.com/office/drawing/2014/main" id="{C00BE410-AF09-CBDF-C3AC-4035B9781374}"/>
              </a:ext>
            </a:extLst>
          </p:cNvPr>
          <p:cNvSpPr txBox="1">
            <a:spLocks/>
          </p:cNvSpPr>
          <p:nvPr/>
        </p:nvSpPr>
        <p:spPr>
          <a:xfrm>
            <a:off x="964023" y="1988147"/>
            <a:ext cx="5958037" cy="35435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b="1" dirty="0">
                <a:cs typeface="Times New Roman" panose="02020603050405020304" pitchFamily="18" charset="0"/>
              </a:rPr>
              <a:t>VGA is an analog interface between a PC and monitor</a:t>
            </a:r>
          </a:p>
          <a:p>
            <a:pPr marL="0" indent="0" algn="just">
              <a:buNone/>
            </a:pPr>
            <a:r>
              <a:rPr lang="en-US" sz="1600" dirty="0">
                <a:cs typeface="Times New Roman" panose="02020603050405020304" pitchFamily="18" charset="0"/>
              </a:rPr>
              <a:t>A VGA monitor is essentially any monitor that can accommodate the output of analogue Video Graphics Array signals – these display units also possess a VGA connector. A VGA connector is located on an extensive range of video and graphics cards in addition to both new and old computer monitors</a:t>
            </a:r>
          </a:p>
          <a:p>
            <a:pPr marL="0" indent="0" algn="just">
              <a:buNone/>
            </a:pPr>
            <a:r>
              <a:rPr lang="en-US" sz="1600" dirty="0">
                <a:cs typeface="Times New Roman" panose="02020603050405020304" pitchFamily="18" charset="0"/>
              </a:rPr>
              <a:t>A full sized DE-15 VGA connector typically consists of 15 pins separated in three rows</a:t>
            </a:r>
          </a:p>
          <a:p>
            <a:pPr marL="0" indent="0" algn="just">
              <a:buNone/>
            </a:pPr>
            <a:r>
              <a:rPr lang="en-US" sz="1600" dirty="0">
                <a:cs typeface="Times New Roman" panose="02020603050405020304" pitchFamily="18" charset="0"/>
              </a:rPr>
              <a:t>VGA monitors are fed numerous analogue component signals through connectors and cables: this includes red, green, and blue </a:t>
            </a:r>
            <a:r>
              <a:rPr lang="en-US" sz="1600" dirty="0" err="1">
                <a:cs typeface="Times New Roman" panose="02020603050405020304" pitchFamily="18" charset="0"/>
              </a:rPr>
              <a:t>colour</a:t>
            </a:r>
            <a:r>
              <a:rPr lang="en-US" sz="1600" dirty="0">
                <a:cs typeface="Times New Roman" panose="02020603050405020304" pitchFamily="18" charset="0"/>
              </a:rPr>
              <a:t> data, as well as horizontal and vertical sync (RGBHV) video signals.</a:t>
            </a:r>
          </a:p>
        </p:txBody>
      </p:sp>
      <p:pic>
        <p:nvPicPr>
          <p:cNvPr id="4" name="Picture 3">
            <a:extLst>
              <a:ext uri="{FF2B5EF4-FFF2-40B4-BE49-F238E27FC236}">
                <a16:creationId xmlns:a16="http://schemas.microsoft.com/office/drawing/2014/main" id="{36352D55-02E4-1F94-CF6C-196C5B00DEC3}"/>
              </a:ext>
            </a:extLst>
          </p:cNvPr>
          <p:cNvPicPr>
            <a:picLocks noChangeAspect="1"/>
          </p:cNvPicPr>
          <p:nvPr/>
        </p:nvPicPr>
        <p:blipFill>
          <a:blip r:embed="rId2"/>
          <a:stretch>
            <a:fillRect/>
          </a:stretch>
        </p:blipFill>
        <p:spPr>
          <a:xfrm>
            <a:off x="7766058" y="1988147"/>
            <a:ext cx="3461919" cy="2596439"/>
          </a:xfrm>
          <a:prstGeom prst="rect">
            <a:avLst/>
          </a:prstGeom>
        </p:spPr>
      </p:pic>
    </p:spTree>
    <p:extLst>
      <p:ext uri="{BB962C8B-B14F-4D97-AF65-F5344CB8AC3E}">
        <p14:creationId xmlns:p14="http://schemas.microsoft.com/office/powerpoint/2010/main" val="333910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2B0E625-26CC-9744-9B92-56905E797B65}"/>
              </a:ext>
            </a:extLst>
          </p:cNvPr>
          <p:cNvSpPr>
            <a:spLocks noGrp="1"/>
          </p:cNvSpPr>
          <p:nvPr>
            <p:ph type="sldNum" sz="quarter" idx="38"/>
          </p:nvPr>
        </p:nvSpPr>
        <p:spPr/>
        <p:txBody>
          <a:bodyPr/>
          <a:lstStyle/>
          <a:p>
            <a:fld id="{294A09A9-5501-47C1-A89A-A340965A2BE2}" type="slidenum">
              <a:rPr lang="en-US" smtClean="0"/>
              <a:pPr/>
              <a:t>8</a:t>
            </a:fld>
            <a:endParaRPr lang="en-US" dirty="0"/>
          </a:p>
        </p:txBody>
      </p:sp>
      <p:pic>
        <p:nvPicPr>
          <p:cNvPr id="17" name="Picture 2" descr="What-is-a-VGA-monitor.png">
            <a:extLst>
              <a:ext uri="{FF2B5EF4-FFF2-40B4-BE49-F238E27FC236}">
                <a16:creationId xmlns:a16="http://schemas.microsoft.com/office/drawing/2014/main" id="{FFCFC9B6-077E-9F42-6CFD-D9E451193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677" y="1896725"/>
            <a:ext cx="2026066" cy="166526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2">
            <a:extLst>
              <a:ext uri="{FF2B5EF4-FFF2-40B4-BE49-F238E27FC236}">
                <a16:creationId xmlns:a16="http://schemas.microsoft.com/office/drawing/2014/main" id="{62E46C18-F9FB-0BA4-C233-30592B387697}"/>
              </a:ext>
            </a:extLst>
          </p:cNvPr>
          <p:cNvSpPr>
            <a:spLocks noGrp="1"/>
          </p:cNvSpPr>
          <p:nvPr>
            <p:ph type="title"/>
          </p:nvPr>
        </p:nvSpPr>
        <p:spPr>
          <a:xfrm>
            <a:off x="964023" y="879063"/>
            <a:ext cx="8081654" cy="610863"/>
          </a:xfrm>
        </p:spPr>
        <p:txBody>
          <a:bodyPr>
            <a:noAutofit/>
          </a:bodyPr>
          <a:lstStyle/>
          <a:p>
            <a:r>
              <a:rPr lang="en-US" sz="3000" b="0" dirty="0"/>
              <a:t>VGA Monitor</a:t>
            </a:r>
            <a:endParaRPr lang="en-US" sz="3000" dirty="0"/>
          </a:p>
        </p:txBody>
      </p:sp>
      <p:pic>
        <p:nvPicPr>
          <p:cNvPr id="34" name="Picture 33">
            <a:extLst>
              <a:ext uri="{FF2B5EF4-FFF2-40B4-BE49-F238E27FC236}">
                <a16:creationId xmlns:a16="http://schemas.microsoft.com/office/drawing/2014/main" id="{2D10E6FF-5E25-3BBE-DD58-3A52C7C18E32}"/>
              </a:ext>
            </a:extLst>
          </p:cNvPr>
          <p:cNvPicPr>
            <a:picLocks noChangeAspect="1"/>
          </p:cNvPicPr>
          <p:nvPr/>
        </p:nvPicPr>
        <p:blipFill>
          <a:blip r:embed="rId3"/>
          <a:stretch>
            <a:fillRect/>
          </a:stretch>
        </p:blipFill>
        <p:spPr>
          <a:xfrm>
            <a:off x="7669805" y="1896725"/>
            <a:ext cx="2220347" cy="1665260"/>
          </a:xfrm>
          <a:prstGeom prst="rect">
            <a:avLst/>
          </a:prstGeom>
        </p:spPr>
      </p:pic>
      <p:pic>
        <p:nvPicPr>
          <p:cNvPr id="35" name="Picture 34">
            <a:extLst>
              <a:ext uri="{FF2B5EF4-FFF2-40B4-BE49-F238E27FC236}">
                <a16:creationId xmlns:a16="http://schemas.microsoft.com/office/drawing/2014/main" id="{5A312DF9-A9A4-2574-FB10-F11953157B79}"/>
              </a:ext>
            </a:extLst>
          </p:cNvPr>
          <p:cNvPicPr>
            <a:picLocks noChangeAspect="1"/>
          </p:cNvPicPr>
          <p:nvPr/>
        </p:nvPicPr>
        <p:blipFill>
          <a:blip r:embed="rId4"/>
          <a:stretch>
            <a:fillRect/>
          </a:stretch>
        </p:blipFill>
        <p:spPr>
          <a:xfrm>
            <a:off x="4909514" y="4429843"/>
            <a:ext cx="2372971" cy="1470850"/>
          </a:xfrm>
          <a:prstGeom prst="rect">
            <a:avLst/>
          </a:prstGeom>
        </p:spPr>
      </p:pic>
    </p:spTree>
    <p:extLst>
      <p:ext uri="{BB962C8B-B14F-4D97-AF65-F5344CB8AC3E}">
        <p14:creationId xmlns:p14="http://schemas.microsoft.com/office/powerpoint/2010/main" val="250910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p:txBody>
          <a:bodyPr>
            <a:normAutofit/>
          </a:bodyPr>
          <a:lstStyle/>
          <a:p>
            <a:r>
              <a:rPr lang="en-US" sz="3000" b="0" dirty="0"/>
              <a:t>Modules</a:t>
            </a:r>
          </a:p>
        </p:txBody>
      </p:sp>
      <p:sp>
        <p:nvSpPr>
          <p:cNvPr id="5" name="Content Placeholder 4">
            <a:extLst>
              <a:ext uri="{FF2B5EF4-FFF2-40B4-BE49-F238E27FC236}">
                <a16:creationId xmlns:a16="http://schemas.microsoft.com/office/drawing/2014/main" id="{0B4B9306-DDC0-AD4F-A9C2-739C6AEB0172}"/>
              </a:ext>
            </a:extLst>
          </p:cNvPr>
          <p:cNvSpPr>
            <a:spLocks noGrp="1"/>
          </p:cNvSpPr>
          <p:nvPr>
            <p:ph sz="half" idx="2"/>
          </p:nvPr>
        </p:nvSpPr>
        <p:spPr>
          <a:xfrm>
            <a:off x="964023" y="2457931"/>
            <a:ext cx="9161754" cy="1942138"/>
          </a:xfrm>
        </p:spPr>
        <p:txBody>
          <a:bodyPr>
            <a:noAutofit/>
          </a:bodyPr>
          <a:lstStyle/>
          <a:p>
            <a:pPr marL="0" indent="0">
              <a:buNone/>
            </a:pPr>
            <a:r>
              <a:rPr lang="en-US" sz="2000" dirty="0">
                <a:solidFill>
                  <a:srgbClr val="7CA655"/>
                </a:solidFill>
                <a:cs typeface="Times New Roman" panose="02020603050405020304" pitchFamily="18" charset="0"/>
              </a:rPr>
              <a:t>Our Ping Pong Game project mainly consists of  the below modules……</a:t>
            </a:r>
          </a:p>
          <a:p>
            <a:pPr marL="0" indent="0">
              <a:buNone/>
            </a:pPr>
            <a:endParaRPr lang="en-US" sz="2000" dirty="0">
              <a:solidFill>
                <a:srgbClr val="7CA655"/>
              </a:solidFill>
              <a:cs typeface="Times New Roman" panose="02020603050405020304" pitchFamily="18" charset="0"/>
            </a:endParaRPr>
          </a:p>
          <a:p>
            <a:pPr lvl="3" indent="-285750"/>
            <a:r>
              <a:rPr lang="en-US" sz="2000" dirty="0">
                <a:cs typeface="Times New Roman" panose="02020603050405020304" pitchFamily="18" charset="0"/>
              </a:rPr>
              <a:t>VGA controller module</a:t>
            </a:r>
          </a:p>
          <a:p>
            <a:pPr lvl="3" indent="-285750"/>
            <a:r>
              <a:rPr lang="en-US" sz="2000" dirty="0">
                <a:cs typeface="Times New Roman" panose="02020603050405020304" pitchFamily="18" charset="0"/>
              </a:rPr>
              <a:t>Pixel- Generation module</a:t>
            </a:r>
          </a:p>
          <a:p>
            <a:pPr lvl="3" indent="-285750"/>
            <a:r>
              <a:rPr lang="en-US" sz="2000" dirty="0">
                <a:cs typeface="Times New Roman" panose="02020603050405020304" pitchFamily="18" charset="0"/>
              </a:rPr>
              <a:t>Debounce module</a:t>
            </a:r>
          </a:p>
          <a:p>
            <a:pPr lvl="3" indent="-285750"/>
            <a:r>
              <a:rPr lang="en-US" sz="2000" dirty="0" err="1">
                <a:cs typeface="Times New Roman" panose="02020603050405020304" pitchFamily="18" charset="0"/>
              </a:rPr>
              <a:t>Ball_Rom</a:t>
            </a:r>
            <a:r>
              <a:rPr lang="en-US" sz="2000" dirty="0">
                <a:cs typeface="Times New Roman" panose="02020603050405020304" pitchFamily="18" charset="0"/>
              </a:rPr>
              <a:t> module</a:t>
            </a:r>
          </a:p>
          <a:p>
            <a:pPr lvl="3" indent="-285750"/>
            <a:r>
              <a:rPr lang="en-US" sz="2000" dirty="0">
                <a:cs typeface="Times New Roman" panose="02020603050405020304" pitchFamily="18" charset="0"/>
              </a:rPr>
              <a:t>Top module</a:t>
            </a: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p:txBody>
          <a:bodyPr/>
          <a:lstStyle/>
          <a:p>
            <a:pPr algn="l"/>
            <a:fld id="{294A09A9-5501-47C1-A89A-A340965A2BE2}" type="slidenum">
              <a:rPr lang="en-US" smtClean="0"/>
              <a:pPr algn="l"/>
              <a:t>9</a:t>
            </a:fld>
            <a:endParaRPr lang="en-US" dirty="0"/>
          </a:p>
        </p:txBody>
      </p:sp>
    </p:spTree>
    <p:extLst>
      <p:ext uri="{BB962C8B-B14F-4D97-AF65-F5344CB8AC3E}">
        <p14:creationId xmlns:p14="http://schemas.microsoft.com/office/powerpoint/2010/main" val="767675903"/>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3.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547</TotalTime>
  <Words>1364</Words>
  <Application>Microsoft Office PowerPoint</Application>
  <PresentationFormat>Widescreen</PresentationFormat>
  <Paragraphs>104</Paragraphs>
  <Slides>22</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Franklin Gothic Book</vt:lpstr>
      <vt:lpstr>Franklin Gothic Demi</vt:lpstr>
      <vt:lpstr>Times New Roman</vt:lpstr>
      <vt:lpstr>Wingdings</vt:lpstr>
      <vt:lpstr>Theme1</vt:lpstr>
      <vt:lpstr>PING-PONG GAME IMPLEMENTATION ON BASYS3 BOARD USING VERILOG HDL</vt:lpstr>
      <vt:lpstr>Content</vt:lpstr>
      <vt:lpstr>Abstract</vt:lpstr>
      <vt:lpstr>Introduction</vt:lpstr>
      <vt:lpstr>PowerPoint Presentation</vt:lpstr>
      <vt:lpstr>About Basys3 Board</vt:lpstr>
      <vt:lpstr>VGA Monitor</vt:lpstr>
      <vt:lpstr>VGA Monitor</vt:lpstr>
      <vt:lpstr>Modules</vt:lpstr>
      <vt:lpstr>VGA Controller Module</vt:lpstr>
      <vt:lpstr>VGA Controller RTL</vt:lpstr>
      <vt:lpstr>Pixel Generation Module</vt:lpstr>
      <vt:lpstr>Pixel Generation module RTL</vt:lpstr>
      <vt:lpstr>Debounce Module</vt:lpstr>
      <vt:lpstr>Debounce Module</vt:lpstr>
      <vt:lpstr>Ball_Rom Module</vt:lpstr>
      <vt:lpstr>Top Module</vt:lpstr>
      <vt:lpstr>Plan of Action</vt:lpstr>
      <vt:lpstr> Flowchart</vt:lpstr>
      <vt:lpstr> References</vt:lpstr>
      <vt:lpstr>Project Integration on FPGA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PING-PONG GAME IMPLEMENTATION ON BASYS3 BOARD USING VERILOG HDL</dc:title>
  <dc:creator>Infinite Soulmate</dc:creator>
  <cp:lastModifiedBy>Manideep Utla</cp:lastModifiedBy>
  <cp:revision>10</cp:revision>
  <dcterms:created xsi:type="dcterms:W3CDTF">2023-12-11T18:11:32Z</dcterms:created>
  <dcterms:modified xsi:type="dcterms:W3CDTF">2024-04-06T07:11:50Z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